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290" r:id="rId3"/>
    <p:sldId id="276" r:id="rId4"/>
    <p:sldId id="274" r:id="rId5"/>
    <p:sldId id="256" r:id="rId6"/>
    <p:sldId id="292" r:id="rId7"/>
    <p:sldId id="291" r:id="rId8"/>
    <p:sldId id="277" r:id="rId9"/>
    <p:sldId id="261" r:id="rId10"/>
    <p:sldId id="257" r:id="rId11"/>
    <p:sldId id="293" r:id="rId12"/>
    <p:sldId id="260" r:id="rId13"/>
    <p:sldId id="281" r:id="rId14"/>
    <p:sldId id="294" r:id="rId15"/>
    <p:sldId id="296" r:id="rId16"/>
    <p:sldId id="262" r:id="rId17"/>
    <p:sldId id="270" r:id="rId18"/>
    <p:sldId id="289" r:id="rId19"/>
    <p:sldId id="288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AFAE4-BE5B-4EDD-A2C2-ED650819E2E7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9867-E708-427E-9B59-F778B9F99E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9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BAD59A19-3C5B-4B9B-91DE-8549F0613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F51A966B-925A-4474-81E6-D4C73D11DC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B1D27DBC-28A3-4758-BF76-4401BD711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DEC7B-DAD9-4B18-A7BB-B6FB7DAC95C0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368CB-A5A5-482F-8CE7-02089758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8BC242-7FFA-4781-B623-0107FABFD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58DE0-82FE-4234-AE75-0E770257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CECE2-728E-44B4-9388-010FA34B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F24E5-BBD5-44C7-8A0D-526B48BA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7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B37FA-662F-497D-8BA6-0B74699E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E4570F-7D31-43C4-8713-49C3FC432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D621FC-2846-4EE4-A6A9-3416C2BB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0C9E3-AF0E-4928-BBAD-517566C4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B5AEC-DDB0-467E-9FE6-D0FE3CC6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88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8AED8E-0EEA-45B6-9B9D-9B4576989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F0D59F-C621-4FB7-8E36-6788AB5A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161CEA-177F-4495-933A-370CBAF1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5439C-DEC5-4267-B920-54223802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13EAD4-230B-49B6-B886-879A6737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68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4A483-E0A3-47C3-B42F-09EB5FCE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DC41F-63BF-40A7-B4D6-22AAC012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BF346-03F6-4AC3-8F6F-A311F00B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09D81-A218-4A4F-B9D0-6354004C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08E2CC-91FD-4C5A-814B-004AA4C5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6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5F6ED-7A5F-41E4-8134-35E7FCDE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6E56A3-DD2F-4A12-A1EC-1EA6124EB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04844-3E06-46A8-9BBF-E9F2A984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559498-3BE6-4EEC-8C85-4B45A9E8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BF7A31-46D8-42E8-89FC-A0B77E2A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1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EC9DF-B2DD-489D-B0DD-22238E2B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02973-A508-457E-A769-AA9F2C890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D8C8C2-601B-47CC-A8B1-9D4F5E4C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6CF52-3BF5-4E6E-A6BB-48E23504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251D1C-EEFB-4031-A68B-6EE675DC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A7F167-558D-4594-B9DB-6117D4F9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5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0F352-80A2-4B4A-BCAA-FE8029B7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5AF79-19F8-4E4A-82B7-38D28EBD4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326514-641C-413C-92EB-A201C4157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97D4C3-E4DD-4B54-BD1C-8823F6C23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6D179D-596F-4897-ADE6-F3A256031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30EB53-FB03-41BB-A7EB-29FB5426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D69652-339D-434B-B298-6D98112D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F37267-95BF-4462-A959-D0715404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BD911-D4F1-471B-AEEA-2AE649EC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22163C-991D-422A-A6C3-9C4308C6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E7E66A-9FAA-4CC9-B69F-984DF647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1264EF-052A-4C7A-A562-EBA9CEA3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174CF9-9AB4-46B9-8B66-1346D5AF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414FA7-5A1D-49C3-8309-F2441C79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CD4259-446D-4831-AA68-10187E0C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78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11565-CF5D-429C-9BAE-B3B934DD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AA25C6-4B07-435A-A911-00FE9BE8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EEA93C-E4B1-4A59-B985-0D050FAA2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EF1956-49C2-4E06-8E08-E154F0B0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086AC7-486E-40EA-BCFC-A8F555DF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8292B8-C1F6-4E25-8CF6-A4BB541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6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2F725-16FF-4CA1-B8EB-EDB3ABBC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77F1BF-A90C-47AB-8085-9AD7DBAA0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63D004-B8AD-4FAD-8E58-B49C067F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14E3D7-7099-405F-B786-94814D8E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7E288B-4054-457D-BE63-5CAF3AC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8CD93E-2B31-4B82-9E9A-EC05D5A0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4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DF0B27-832C-4BF8-8C71-7E8E129F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23841B-13D4-4452-9849-C31239122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293D5F-5B9A-4402-947D-7E85239CA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B59D-7A57-4AEA-A8FA-2C53ADB87828}" type="datetimeFigureOut">
              <a:rPr lang="de-DE" smtClean="0"/>
              <a:pPr/>
              <a:t>17.05.2019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80B64-06E2-4B89-B637-833A946A4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01FE93-1570-465F-8BB1-C5C593DFB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F1D0-7926-48A0-BF13-2AD8E8FBC7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8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aemostas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35ECCF-507F-4A98-AB39-8347C4E6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4512"/>
          </a:xfrm>
        </p:spPr>
        <p:txBody>
          <a:bodyPr>
            <a:normAutofit fontScale="90000"/>
          </a:bodyPr>
          <a:lstStyle/>
          <a:p>
            <a:r>
              <a:rPr lang="de-DE" sz="4000" b="1" dirty="0"/>
              <a:t>              2. Frankfurter ITP Patiententag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A8E7862-27F9-42C3-A39B-7C1E54469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1971675"/>
            <a:ext cx="10991849" cy="3286125"/>
          </a:xfrm>
        </p:spPr>
        <p:txBody>
          <a:bodyPr>
            <a:noAutofit/>
          </a:bodyPr>
          <a:lstStyle/>
          <a:p>
            <a:pPr lvl="3"/>
            <a:r>
              <a:rPr lang="de-DE" sz="3200" b="1" dirty="0"/>
              <a:t>Aktuelles zur Diagnostik und Therapie der ITP</a:t>
            </a:r>
          </a:p>
          <a:p>
            <a:pPr lvl="3"/>
            <a:endParaRPr lang="de-DE" sz="3200" dirty="0"/>
          </a:p>
          <a:p>
            <a:pPr lvl="3"/>
            <a:r>
              <a:rPr lang="de-DE" sz="3200" dirty="0"/>
              <a:t>Dr. med. Wolfgang Mondorf</a:t>
            </a:r>
          </a:p>
          <a:p>
            <a:pPr lvl="3"/>
            <a:r>
              <a:rPr lang="de-DE" sz="2800" dirty="0"/>
              <a:t>Praxis und Labor zur Diagnostik und Therapie von Blutgerinnungsstörungen</a:t>
            </a:r>
          </a:p>
          <a:p>
            <a:pPr lvl="3"/>
            <a:endParaRPr lang="de-DE" sz="3200" dirty="0"/>
          </a:p>
          <a:p>
            <a:pPr lvl="3"/>
            <a:r>
              <a:rPr lang="de-DE" sz="3200" dirty="0"/>
              <a:t>www.haemostas.de</a:t>
            </a:r>
          </a:p>
        </p:txBody>
      </p:sp>
    </p:spTree>
    <p:extLst>
      <p:ext uri="{BB962C8B-B14F-4D97-AF65-F5344CB8AC3E}">
        <p14:creationId xmlns:p14="http://schemas.microsoft.com/office/powerpoint/2010/main" val="136452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C631C2-97B6-495F-A08C-B4570A9C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0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35ECCF-507F-4A98-AB39-8347C4E6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4512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/>
              <a:t>2. Frankfurter ITP Patiententag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A8E7862-27F9-42C3-A39B-7C1E54469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1675"/>
            <a:ext cx="9144000" cy="3286125"/>
          </a:xfrm>
        </p:spPr>
        <p:txBody>
          <a:bodyPr/>
          <a:lstStyle/>
          <a:p>
            <a:pPr marL="1828800" lvl="3" indent="-457200" algn="l">
              <a:buAutoNum type="arabicPeriod"/>
            </a:pPr>
            <a:r>
              <a:rPr lang="de-DE" sz="3200" dirty="0"/>
              <a:t>Diagnostik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Therapie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ITP ≠ 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Dokumentation 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2" name="Gewitterblitz 1">
            <a:extLst>
              <a:ext uri="{FF2B5EF4-FFF2-40B4-BE49-F238E27FC236}">
                <a16:creationId xmlns:a16="http://schemas.microsoft.com/office/drawing/2014/main" id="{BDEA0E95-AC44-4D23-9ED9-D494F76F3AD8}"/>
              </a:ext>
            </a:extLst>
          </p:cNvPr>
          <p:cNvSpPr/>
          <p:nvPr/>
        </p:nvSpPr>
        <p:spPr>
          <a:xfrm rot="1867070" flipH="1">
            <a:off x="5514975" y="2657474"/>
            <a:ext cx="1828800" cy="1219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94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42C14-D96D-4966-98CF-38552CF6A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386246"/>
            <a:ext cx="11520000" cy="40855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C1CD29-84DE-46ED-93DD-A1E593C32FD3}"/>
              </a:ext>
            </a:extLst>
          </p:cNvPr>
          <p:cNvSpPr txBox="1"/>
          <p:nvPr/>
        </p:nvSpPr>
        <p:spPr>
          <a:xfrm>
            <a:off x="1363579" y="609600"/>
            <a:ext cx="272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Patient 10004 unter </a:t>
            </a:r>
            <a:r>
              <a:rPr lang="de-DE" dirty="0" err="1"/>
              <a:t>Nplate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119360" y="5775960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Abb. 4</a:t>
            </a:r>
          </a:p>
        </p:txBody>
      </p:sp>
    </p:spTree>
    <p:extLst>
      <p:ext uri="{BB962C8B-B14F-4D97-AF65-F5344CB8AC3E}">
        <p14:creationId xmlns:p14="http://schemas.microsoft.com/office/powerpoint/2010/main" val="156536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1CA2203-1E5D-44F8-B108-6181D0EB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8903"/>
            <a:ext cx="9144000" cy="1655762"/>
          </a:xfrm>
        </p:spPr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DC3DC2-CF92-4A83-B34A-201438B51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1"/>
          <a:stretch/>
        </p:blipFill>
        <p:spPr>
          <a:xfrm>
            <a:off x="0" y="602909"/>
            <a:ext cx="12192000" cy="5655024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996CDEC-F655-45F4-BCC1-AB9B5184BC39}"/>
              </a:ext>
            </a:extLst>
          </p:cNvPr>
          <p:cNvSpPr/>
          <p:nvPr/>
        </p:nvSpPr>
        <p:spPr>
          <a:xfrm>
            <a:off x="2007909" y="2231467"/>
            <a:ext cx="4468305" cy="424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8903B9-3B43-4E84-91D6-57347A9EB3AD}"/>
              </a:ext>
            </a:extLst>
          </p:cNvPr>
          <p:cNvSpPr txBox="1"/>
          <p:nvPr/>
        </p:nvSpPr>
        <p:spPr>
          <a:xfrm>
            <a:off x="3110846" y="1908559"/>
            <a:ext cx="327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Watch &amp;</a:t>
            </a:r>
            <a:r>
              <a:rPr lang="de-DE" sz="2400" dirty="0" err="1"/>
              <a:t>wait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6159641" y="1225907"/>
            <a:ext cx="266333" cy="30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0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35ECCF-507F-4A98-AB39-8347C4E6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4512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/>
              <a:t>2. Frankfurter ITP Patiententag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A8E7862-27F9-42C3-A39B-7C1E54469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1675"/>
            <a:ext cx="9144000" cy="3286125"/>
          </a:xfrm>
        </p:spPr>
        <p:txBody>
          <a:bodyPr/>
          <a:lstStyle/>
          <a:p>
            <a:pPr marL="1828800" lvl="3" indent="-457200" algn="l">
              <a:buAutoNum type="arabicPeriod"/>
            </a:pPr>
            <a:r>
              <a:rPr lang="de-DE" sz="3200" dirty="0"/>
              <a:t>Diagnostik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Therapie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ITP ≠ 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Dokumentation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2" name="Gewitterblitz 1">
            <a:extLst>
              <a:ext uri="{FF2B5EF4-FFF2-40B4-BE49-F238E27FC236}">
                <a16:creationId xmlns:a16="http://schemas.microsoft.com/office/drawing/2014/main" id="{AF41684C-D332-453E-A87C-D7BFD52C813A}"/>
              </a:ext>
            </a:extLst>
          </p:cNvPr>
          <p:cNvSpPr/>
          <p:nvPr/>
        </p:nvSpPr>
        <p:spPr>
          <a:xfrm rot="6537885">
            <a:off x="6355497" y="2288875"/>
            <a:ext cx="1773935" cy="1814943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21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1DB7D-E5FD-43EA-B3A2-D4654B9D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	Wer dokumentiert?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EB774-696A-4203-BC05-B45683AA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/>
              <a:t>Arzt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b="1" dirty="0"/>
              <a:t>Und</a:t>
            </a:r>
          </a:p>
          <a:p>
            <a:pPr marL="0" indent="0" algn="ctr">
              <a:buNone/>
            </a:pPr>
            <a:endParaRPr lang="de-DE" sz="4000" b="1" dirty="0"/>
          </a:p>
          <a:p>
            <a:pPr marL="0" indent="0" algn="ctr">
              <a:buNone/>
            </a:pPr>
            <a:r>
              <a:rPr lang="de-DE" sz="4000" b="1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7902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95F472F-24DF-4DDF-AE09-F9A770B3A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8" y="127000"/>
            <a:ext cx="3645000" cy="6480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527800" y="2291439"/>
            <a:ext cx="4992777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u="sng" dirty="0"/>
              <a:t>Letztes Blutungsereignis: </a:t>
            </a:r>
            <a:r>
              <a:rPr lang="de-DE" i="1" u="sng" dirty="0"/>
              <a:t>Datum</a:t>
            </a:r>
          </a:p>
          <a:p>
            <a:endParaRPr lang="de-DE" u="sng" dirty="0"/>
          </a:p>
          <a:p>
            <a:r>
              <a:rPr lang="de-DE" dirty="0"/>
              <a:t>Datum: </a:t>
            </a:r>
            <a:r>
              <a:rPr lang="de-DE" i="1" dirty="0"/>
              <a:t>aktuell oder ändern</a:t>
            </a:r>
          </a:p>
          <a:p>
            <a:r>
              <a:rPr lang="de-DE" dirty="0"/>
              <a:t>Ursache:  </a:t>
            </a:r>
            <a:r>
              <a:rPr lang="de-DE" i="1" dirty="0"/>
              <a:t>spontan vs. traumatisch</a:t>
            </a:r>
          </a:p>
          <a:p>
            <a:r>
              <a:rPr lang="de-DE" dirty="0"/>
              <a:t>Hämatome: </a:t>
            </a:r>
            <a:r>
              <a:rPr lang="de-DE" i="1" dirty="0"/>
              <a:t>keine, 1, 2-5, &gt;5</a:t>
            </a:r>
          </a:p>
          <a:p>
            <a:r>
              <a:rPr lang="de-DE" dirty="0"/>
              <a:t>Petechien: </a:t>
            </a:r>
            <a:r>
              <a:rPr lang="de-DE" i="1" dirty="0"/>
              <a:t>vereinzelt, zahlreich, zusammenfließend</a:t>
            </a:r>
          </a:p>
          <a:p>
            <a:r>
              <a:rPr lang="de-DE" dirty="0"/>
              <a:t>Nasenbluten: </a:t>
            </a:r>
            <a:r>
              <a:rPr lang="de-DE" i="1" dirty="0"/>
              <a:t>einmalig, mehrfach</a:t>
            </a:r>
          </a:p>
          <a:p>
            <a:r>
              <a:rPr lang="de-DE" dirty="0"/>
              <a:t>Andere:              Anmerkung:             Foto/Bild: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27600" y="127000"/>
            <a:ext cx="3509230" cy="203132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u="sng" dirty="0"/>
              <a:t>Letzte Behandlung: </a:t>
            </a:r>
            <a:r>
              <a:rPr lang="de-DE" i="1" u="sng" dirty="0"/>
              <a:t>Datum</a:t>
            </a:r>
          </a:p>
          <a:p>
            <a:endParaRPr lang="de-DE" u="sng" dirty="0"/>
          </a:p>
          <a:p>
            <a:r>
              <a:rPr lang="de-DE" dirty="0"/>
              <a:t>Datum</a:t>
            </a:r>
            <a:r>
              <a:rPr lang="de-DE" i="1" dirty="0"/>
              <a:t>: aktuell oder ändern</a:t>
            </a:r>
          </a:p>
          <a:p>
            <a:r>
              <a:rPr lang="de-DE" dirty="0"/>
              <a:t>Dosis:</a:t>
            </a:r>
          </a:p>
          <a:p>
            <a:r>
              <a:rPr lang="de-DE" dirty="0"/>
              <a:t>Größe: </a:t>
            </a:r>
            <a:r>
              <a:rPr lang="de-DE" i="1" dirty="0"/>
              <a:t>übernehmen oder ändern</a:t>
            </a:r>
          </a:p>
          <a:p>
            <a:r>
              <a:rPr lang="de-DE" dirty="0"/>
              <a:t>Gewicht: </a:t>
            </a:r>
            <a:r>
              <a:rPr lang="de-DE" i="1" dirty="0"/>
              <a:t>übernehmen oder ändern</a:t>
            </a:r>
          </a:p>
          <a:p>
            <a:r>
              <a:rPr lang="de-DE" dirty="0"/>
              <a:t>Anmerkung: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05400" y="4852674"/>
            <a:ext cx="3370923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u="sng" dirty="0"/>
              <a:t>Letzte Thrombozytenzahl: </a:t>
            </a:r>
            <a:r>
              <a:rPr lang="de-DE" i="1" u="sng" dirty="0"/>
              <a:t>Datum</a:t>
            </a:r>
          </a:p>
          <a:p>
            <a:endParaRPr lang="de-DE" u="sng" dirty="0"/>
          </a:p>
          <a:p>
            <a:r>
              <a:rPr lang="de-DE" dirty="0"/>
              <a:t>Datum: </a:t>
            </a:r>
            <a:r>
              <a:rPr lang="de-DE" i="1" dirty="0"/>
              <a:t>übernehmen oder ändern</a:t>
            </a:r>
          </a:p>
          <a:p>
            <a:r>
              <a:rPr lang="de-DE" dirty="0"/>
              <a:t>Neue Thrombozytenzahl:</a:t>
            </a:r>
          </a:p>
          <a:p>
            <a:r>
              <a:rPr lang="de-DE" dirty="0"/>
              <a:t>Anmerkung:</a:t>
            </a:r>
          </a:p>
          <a:p>
            <a:r>
              <a:rPr lang="de-DE" dirty="0"/>
              <a:t>Dokumentiert durch: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724400" y="2291439"/>
            <a:ext cx="1130300" cy="37556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4724400" y="3169561"/>
            <a:ext cx="1689100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724400" y="3633382"/>
            <a:ext cx="1130300" cy="9663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662160" y="574548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Abb.1</a:t>
            </a:r>
          </a:p>
        </p:txBody>
      </p:sp>
    </p:spTree>
    <p:extLst>
      <p:ext uri="{BB962C8B-B14F-4D97-AF65-F5344CB8AC3E}">
        <p14:creationId xmlns:p14="http://schemas.microsoft.com/office/powerpoint/2010/main" val="28122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36A7C8-3174-4D8C-B321-E429682CF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6" y="189000"/>
            <a:ext cx="10001889" cy="6480000"/>
          </a:xfrm>
          <a:prstGeom prst="rect">
            <a:avLst/>
          </a:prstGeom>
        </p:spPr>
      </p:pic>
      <p:sp>
        <p:nvSpPr>
          <p:cNvPr id="4" name="Gewitterblitz 3"/>
          <p:cNvSpPr/>
          <p:nvPr/>
        </p:nvSpPr>
        <p:spPr>
          <a:xfrm>
            <a:off x="6664960" y="1645920"/>
            <a:ext cx="934720" cy="88392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136640" y="1341120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382000" y="5775960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Abb. 2</a:t>
            </a:r>
          </a:p>
        </p:txBody>
      </p:sp>
    </p:spTree>
    <p:extLst>
      <p:ext uri="{BB962C8B-B14F-4D97-AF65-F5344CB8AC3E}">
        <p14:creationId xmlns:p14="http://schemas.microsoft.com/office/powerpoint/2010/main" val="31990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19041-02EE-49FC-9A21-D6F14297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profitiert der Arzt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BE468B-ED67-4494-B7F9-EC3CEA8E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71624"/>
            <a:ext cx="9677400" cy="5076825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Rascher Überblick über alle behandelten und unbehandelten Patienten (Click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sort</a:t>
            </a:r>
            <a:r>
              <a:rPr lang="de-DE" dirty="0"/>
              <a:t>)</a:t>
            </a:r>
          </a:p>
          <a:p>
            <a:r>
              <a:rPr lang="de-DE" dirty="0"/>
              <a:t>Behandlung und Kontrolle über größere Entfernung zum Zentrum (z.B. </a:t>
            </a:r>
            <a:r>
              <a:rPr lang="de-DE" dirty="0" err="1"/>
              <a:t>Thrombozytenkontrolle</a:t>
            </a:r>
            <a:r>
              <a:rPr lang="de-DE" dirty="0"/>
              <a:t> beim Hausarzt)</a:t>
            </a:r>
          </a:p>
          <a:p>
            <a:r>
              <a:rPr lang="de-DE" dirty="0"/>
              <a:t>Visualisierung des Verlaufs über längere Zeiträume hinweg</a:t>
            </a:r>
          </a:p>
          <a:p>
            <a:pPr lvl="1"/>
            <a:r>
              <a:rPr lang="de-DE" dirty="0"/>
              <a:t>Watch &amp;</a:t>
            </a:r>
            <a:r>
              <a:rPr lang="de-DE" dirty="0" err="1"/>
              <a:t>Wait</a:t>
            </a:r>
            <a:r>
              <a:rPr lang="de-DE" dirty="0"/>
              <a:t>:</a:t>
            </a:r>
          </a:p>
          <a:p>
            <a:pPr lvl="2"/>
            <a:r>
              <a:rPr lang="de-DE" sz="2400" dirty="0"/>
              <a:t>Blutungen</a:t>
            </a:r>
          </a:p>
          <a:p>
            <a:pPr lvl="2"/>
            <a:r>
              <a:rPr lang="de-DE" sz="2400" dirty="0"/>
              <a:t>Behandlungsbeginn</a:t>
            </a:r>
          </a:p>
          <a:p>
            <a:pPr lvl="1"/>
            <a:r>
              <a:rPr lang="de-DE" dirty="0" err="1"/>
              <a:t>Prednisolon</a:t>
            </a:r>
            <a:endParaRPr lang="de-DE" dirty="0"/>
          </a:p>
          <a:p>
            <a:pPr marL="914400" lvl="2" indent="0">
              <a:buNone/>
            </a:pPr>
            <a:r>
              <a:rPr lang="de-DE" sz="2400" dirty="0" err="1"/>
              <a:t>Thrombozytenverlauf</a:t>
            </a:r>
            <a:r>
              <a:rPr lang="de-DE" sz="2400" dirty="0"/>
              <a:t> unter Low-Dose Behandlung</a:t>
            </a:r>
          </a:p>
          <a:p>
            <a:pPr lvl="1"/>
            <a:r>
              <a:rPr lang="de-DE" dirty="0"/>
              <a:t>Zeitpunkt bzgl. Wechsel von 1</a:t>
            </a:r>
            <a:r>
              <a:rPr lang="de-DE" baseline="30000" dirty="0"/>
              <a:t>st </a:t>
            </a:r>
            <a:r>
              <a:rPr lang="de-DE" dirty="0"/>
              <a:t>auf 2</a:t>
            </a:r>
            <a:r>
              <a:rPr lang="de-DE" baseline="30000" dirty="0"/>
              <a:t>nd</a:t>
            </a:r>
            <a:r>
              <a:rPr lang="de-DE" dirty="0"/>
              <a:t> Line Therapie</a:t>
            </a:r>
          </a:p>
          <a:p>
            <a:pPr lvl="1"/>
            <a:r>
              <a:rPr lang="de-DE" dirty="0"/>
              <a:t>TPO </a:t>
            </a:r>
            <a:r>
              <a:rPr lang="de-DE" dirty="0" err="1"/>
              <a:t>Rezeptoragonisten</a:t>
            </a:r>
            <a:r>
              <a:rPr lang="de-DE" dirty="0"/>
              <a:t>: Dosisfindung</a:t>
            </a:r>
          </a:p>
          <a:p>
            <a:pPr lvl="1"/>
            <a:r>
              <a:rPr lang="de-DE" dirty="0"/>
              <a:t>Muster bzgl. </a:t>
            </a:r>
            <a:r>
              <a:rPr lang="de-DE" dirty="0" err="1"/>
              <a:t>Thrombozytenverlauf</a:t>
            </a:r>
            <a:r>
              <a:rPr lang="de-DE" dirty="0"/>
              <a:t> </a:t>
            </a:r>
          </a:p>
          <a:p>
            <a:r>
              <a:rPr lang="de-DE" dirty="0"/>
              <a:t>Automatisierte Datenanalyse</a:t>
            </a:r>
          </a:p>
          <a:p>
            <a:r>
              <a:rPr lang="de-DE" dirty="0"/>
              <a:t>Schnelle Kontaktaufnahme zum Patienten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5BCD02-7CF9-4D3D-8A20-2976731DA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92" y="474263"/>
            <a:ext cx="982717" cy="11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19041-02EE-49FC-9A21-D6F14297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profitiert der Patient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BE468B-ED67-4494-B7F9-EC3CEA8E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4" y="1552575"/>
            <a:ext cx="9496425" cy="462438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Nach dem </a:t>
            </a:r>
            <a:r>
              <a:rPr lang="de-DE" dirty="0" err="1"/>
              <a:t>login</a:t>
            </a:r>
            <a:endParaRPr lang="de-DE" dirty="0"/>
          </a:p>
          <a:p>
            <a:pPr lvl="1"/>
            <a:r>
              <a:rPr lang="de-DE" dirty="0"/>
              <a:t>Visualisierung des eigenen Behandlungsverlaufs, Eigenkontrolle</a:t>
            </a:r>
          </a:p>
          <a:p>
            <a:pPr lvl="1"/>
            <a:r>
              <a:rPr lang="de-DE" dirty="0"/>
              <a:t>Historie griffbereit (Krankenhaus, Arztwechsel)</a:t>
            </a:r>
          </a:p>
          <a:p>
            <a:pPr lvl="1"/>
            <a:r>
              <a:rPr lang="de-DE" dirty="0"/>
              <a:t>Rasche Kontaktaufnahme zum behandelnden Zentrum (SMS, Bild)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Geplant:</a:t>
            </a:r>
          </a:p>
          <a:p>
            <a:r>
              <a:rPr lang="de-DE" dirty="0">
                <a:solidFill>
                  <a:srgbClr val="C00000"/>
                </a:solidFill>
              </a:rPr>
              <a:t>Informationen vor </a:t>
            </a:r>
            <a:r>
              <a:rPr lang="de-DE" dirty="0" err="1">
                <a:solidFill>
                  <a:srgbClr val="C00000"/>
                </a:solidFill>
              </a:rPr>
              <a:t>login</a:t>
            </a:r>
            <a:endParaRPr lang="de-DE" dirty="0">
              <a:solidFill>
                <a:srgbClr val="C00000"/>
              </a:solidFill>
            </a:endParaRPr>
          </a:p>
          <a:p>
            <a:pPr lvl="1"/>
            <a:r>
              <a:rPr lang="de-DE" dirty="0">
                <a:solidFill>
                  <a:srgbClr val="C00000"/>
                </a:solidFill>
              </a:rPr>
              <a:t>Fachinformationen zur ITP</a:t>
            </a:r>
          </a:p>
          <a:p>
            <a:pPr lvl="1"/>
            <a:r>
              <a:rPr lang="de-DE" dirty="0">
                <a:solidFill>
                  <a:srgbClr val="C00000"/>
                </a:solidFill>
              </a:rPr>
              <a:t>Suche nach dem geeigneten ITP Zentrum</a:t>
            </a:r>
          </a:p>
          <a:p>
            <a:pPr lvl="1"/>
            <a:r>
              <a:rPr lang="de-DE" dirty="0">
                <a:solidFill>
                  <a:srgbClr val="C00000"/>
                </a:solidFill>
              </a:rPr>
              <a:t>Kontaktaufnahme zur Selbsthilfegruppe</a:t>
            </a:r>
          </a:p>
          <a:p>
            <a:pPr lvl="1"/>
            <a:r>
              <a:rPr lang="de-DE" dirty="0">
                <a:solidFill>
                  <a:srgbClr val="C00000"/>
                </a:solidFill>
              </a:rPr>
              <a:t>Aktuelle Veranstaltungen, Neuigkeiten</a:t>
            </a: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4" name="Graphic 5" descr="Man and Woman">
            <a:extLst>
              <a:ext uri="{FF2B5EF4-FFF2-40B4-BE49-F238E27FC236}">
                <a16:creationId xmlns:a16="http://schemas.microsoft.com/office/drawing/2014/main" id="{B97B61A3-55DE-45BC-BB87-1FF50A213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3831" y="501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35ECCF-507F-4A98-AB39-8347C4E6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4512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/>
              <a:t>2. Frankfurter ITP Patiententag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A8E7862-27F9-42C3-A39B-7C1E54469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1675"/>
            <a:ext cx="9144000" cy="3286125"/>
          </a:xfrm>
        </p:spPr>
        <p:txBody>
          <a:bodyPr/>
          <a:lstStyle/>
          <a:p>
            <a:pPr marL="1828800" lvl="3" indent="-457200" algn="l">
              <a:buAutoNum type="arabicPeriod"/>
            </a:pPr>
            <a:r>
              <a:rPr lang="de-DE" sz="3200" dirty="0"/>
              <a:t>Diagnostik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Therapie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ITP ≠ 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Dokumentation </a:t>
            </a:r>
            <a:endParaRPr lang="de-DE" dirty="0"/>
          </a:p>
        </p:txBody>
      </p:sp>
      <p:sp>
        <p:nvSpPr>
          <p:cNvPr id="6" name="Gewitterblitz 5">
            <a:extLst>
              <a:ext uri="{FF2B5EF4-FFF2-40B4-BE49-F238E27FC236}">
                <a16:creationId xmlns:a16="http://schemas.microsoft.com/office/drawing/2014/main" id="{53752E67-5862-4423-8FA7-2A45A318191A}"/>
              </a:ext>
            </a:extLst>
          </p:cNvPr>
          <p:cNvSpPr/>
          <p:nvPr/>
        </p:nvSpPr>
        <p:spPr>
          <a:xfrm flipH="1">
            <a:off x="6810376" y="1257300"/>
            <a:ext cx="2133600" cy="9620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8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583227" y="1383785"/>
            <a:ext cx="10561173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400" b="1" dirty="0">
              <a:cs typeface="Arial" pitchFamily="34" charset="0"/>
            </a:endParaRPr>
          </a:p>
          <a:p>
            <a:r>
              <a:rPr lang="de-DE" sz="3200" b="1" i="1" dirty="0">
                <a:solidFill>
                  <a:srgbClr val="FF0000"/>
                </a:solidFill>
                <a:cs typeface="Arial" pitchFamily="34" charset="0"/>
              </a:rPr>
              <a:t>Dokumentation = Hilfe zur Selbsthilfe</a:t>
            </a:r>
          </a:p>
          <a:p>
            <a:endParaRPr lang="de-DE" sz="2400" b="1" dirty="0">
              <a:cs typeface="Arial" pitchFamily="34" charset="0"/>
            </a:endParaRPr>
          </a:p>
          <a:p>
            <a:r>
              <a:rPr lang="de-DE" sz="2400" b="1" dirty="0">
                <a:cs typeface="Arial" pitchFamily="34" charset="0"/>
              </a:rPr>
              <a:t>Vielen Dank!!</a:t>
            </a:r>
          </a:p>
          <a:p>
            <a:endParaRPr lang="de-DE" sz="2400" b="1" dirty="0">
              <a:cs typeface="Arial" pitchFamily="34" charset="0"/>
            </a:endParaRPr>
          </a:p>
          <a:p>
            <a:endParaRPr lang="de-DE" sz="2400" b="1" dirty="0">
              <a:cs typeface="Arial" pitchFamily="34" charset="0"/>
            </a:endParaRPr>
          </a:p>
          <a:p>
            <a:r>
              <a:rPr lang="de-DE" sz="2400" b="1" dirty="0">
                <a:cs typeface="Arial" pitchFamily="34" charset="0"/>
              </a:rPr>
              <a:t>Dr. med. Wolfgang Mondorf</a:t>
            </a:r>
          </a:p>
          <a:p>
            <a:endParaRPr lang="de-DE" sz="2000" b="1" dirty="0">
              <a:cs typeface="Arial" pitchFamily="34" charset="0"/>
            </a:endParaRPr>
          </a:p>
          <a:p>
            <a:r>
              <a:rPr lang="de-DE" sz="2000" b="1" dirty="0">
                <a:cs typeface="Arial" pitchFamily="34" charset="0"/>
              </a:rPr>
              <a:t>Praxis und Labor zur Diagnostik und</a:t>
            </a:r>
          </a:p>
          <a:p>
            <a:r>
              <a:rPr lang="de-DE" sz="2000" b="1" dirty="0">
                <a:cs typeface="Arial" pitchFamily="34" charset="0"/>
              </a:rPr>
              <a:t>Therapie von Blutgerinnungsstörungen </a:t>
            </a:r>
          </a:p>
          <a:p>
            <a:endParaRPr lang="de-DE" sz="2000" b="1" dirty="0">
              <a:cs typeface="Arial" pitchFamily="34" charset="0"/>
            </a:endParaRPr>
          </a:p>
          <a:p>
            <a:r>
              <a:rPr lang="de-DE" sz="2800" b="1" i="1" dirty="0">
                <a:cs typeface="Arial" pitchFamily="34" charset="0"/>
                <a:hlinkClick r:id="rId2"/>
              </a:rPr>
              <a:t>www.haemostas.de</a:t>
            </a:r>
            <a:endParaRPr lang="de-DE" sz="2800" b="1" i="1" dirty="0">
              <a:cs typeface="Arial" pitchFamily="34" charset="0"/>
            </a:endParaRPr>
          </a:p>
          <a:p>
            <a:endParaRPr lang="de-DE" sz="2000" b="1" dirty="0">
              <a:cs typeface="Arial" pitchFamily="34" charset="0"/>
            </a:endParaRPr>
          </a:p>
        </p:txBody>
      </p:sp>
      <p:pic>
        <p:nvPicPr>
          <p:cNvPr id="5" name="Picture 2" descr="C:\Users\RAIE\Dropbox\Rösch &amp; Associates\Smart Medication\3. Veranstaltungen, Kongresse, Messen\20131105 Patiententag in Frankfurt\Bil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3" y="1403452"/>
            <a:ext cx="2882732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9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ealthfixit.com/wp-content/uploads/2013/03/Petechiae-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1" y="476250"/>
            <a:ext cx="3456516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Purpura : MedlinePlus Medical Encyc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567" y="476250"/>
            <a:ext cx="32639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www.rechberger-arzt.at/fileadmin/_processed_/csm_kinesio1_28252393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1" y="2636838"/>
            <a:ext cx="3456516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Bluterguss: Wann sind blaue Flecken gefährlich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334" y="2708275"/>
            <a:ext cx="364913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[Trending Now] 10 Things That Women Should Avoid Doing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013326"/>
            <a:ext cx="352213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s://tse1.mm.bing.net/th?id=OIP.Xqveu5V3hV6dORgwlagWQAHaFu&amp;pid=15.1&amp;P=0&amp;w=300&amp;h=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3200" y="4797425"/>
            <a:ext cx="336126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feld 7"/>
          <p:cNvSpPr txBox="1">
            <a:spLocks noChangeArrowheads="1"/>
          </p:cNvSpPr>
          <p:nvPr/>
        </p:nvSpPr>
        <p:spPr bwMode="auto">
          <a:xfrm>
            <a:off x="4847167" y="620713"/>
            <a:ext cx="1217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Petechien</a:t>
            </a:r>
          </a:p>
        </p:txBody>
      </p:sp>
      <p:sp>
        <p:nvSpPr>
          <p:cNvPr id="8201" name="Textfeld 8"/>
          <p:cNvSpPr txBox="1">
            <a:spLocks noChangeArrowheads="1"/>
          </p:cNvSpPr>
          <p:nvPr/>
        </p:nvSpPr>
        <p:spPr bwMode="auto">
          <a:xfrm>
            <a:off x="6479117" y="1700213"/>
            <a:ext cx="1019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Purpura</a:t>
            </a:r>
          </a:p>
        </p:txBody>
      </p:sp>
      <p:sp>
        <p:nvSpPr>
          <p:cNvPr id="8202" name="Textfeld 9"/>
          <p:cNvSpPr txBox="1">
            <a:spLocks noChangeArrowheads="1"/>
          </p:cNvSpPr>
          <p:nvPr/>
        </p:nvSpPr>
        <p:spPr bwMode="auto">
          <a:xfrm>
            <a:off x="4751918" y="2924175"/>
            <a:ext cx="1346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Hämatome</a:t>
            </a:r>
          </a:p>
        </p:txBody>
      </p:sp>
      <p:sp>
        <p:nvSpPr>
          <p:cNvPr id="8203" name="Textfeld 10"/>
          <p:cNvSpPr txBox="1">
            <a:spLocks noChangeArrowheads="1"/>
          </p:cNvSpPr>
          <p:nvPr/>
        </p:nvSpPr>
        <p:spPr bwMode="auto">
          <a:xfrm>
            <a:off x="6383867" y="3573463"/>
            <a:ext cx="1077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Epistaxis</a:t>
            </a:r>
          </a:p>
        </p:txBody>
      </p:sp>
      <p:sp>
        <p:nvSpPr>
          <p:cNvPr id="8204" name="Textfeld 11"/>
          <p:cNvSpPr txBox="1">
            <a:spLocks noChangeArrowheads="1"/>
          </p:cNvSpPr>
          <p:nvPr/>
        </p:nvSpPr>
        <p:spPr bwMode="auto">
          <a:xfrm>
            <a:off x="4751918" y="5084763"/>
            <a:ext cx="154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Menorrhagie</a:t>
            </a:r>
          </a:p>
        </p:txBody>
      </p:sp>
      <p:sp>
        <p:nvSpPr>
          <p:cNvPr id="8205" name="Textfeld 12"/>
          <p:cNvSpPr txBox="1">
            <a:spLocks noChangeArrowheads="1"/>
          </p:cNvSpPr>
          <p:nvPr/>
        </p:nvSpPr>
        <p:spPr bwMode="auto">
          <a:xfrm>
            <a:off x="6096000" y="5805489"/>
            <a:ext cx="1443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Zahnfleisch-</a:t>
            </a:r>
          </a:p>
          <a:p>
            <a:r>
              <a:rPr lang="de-DE" sz="2000"/>
              <a:t>bluten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807720"/>
            <a:ext cx="10972800" cy="586136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de-DE" sz="3600" b="1" dirty="0"/>
              <a:t>Primäre ITP  (</a:t>
            </a:r>
            <a:r>
              <a:rPr lang="de-DE" sz="3600" b="1" dirty="0" err="1"/>
              <a:t>Immunthrombozytopenie</a:t>
            </a:r>
            <a:r>
              <a:rPr lang="de-DE" sz="3600" b="1" dirty="0"/>
              <a:t>, M. </a:t>
            </a:r>
            <a:r>
              <a:rPr lang="de-DE" sz="3600" b="1" dirty="0" err="1"/>
              <a:t>Werlhof</a:t>
            </a:r>
            <a:r>
              <a:rPr lang="de-DE" sz="3600" b="1" dirty="0"/>
              <a:t>)</a:t>
            </a:r>
            <a:br>
              <a:rPr lang="de-DE" sz="3600" b="1" dirty="0"/>
            </a:br>
            <a:endParaRPr lang="de-DE" sz="3600" b="1" dirty="0"/>
          </a:p>
          <a:p>
            <a:pPr>
              <a:lnSpc>
                <a:spcPct val="80000"/>
              </a:lnSpc>
              <a:buNone/>
            </a:pPr>
            <a:r>
              <a:rPr lang="de-DE" sz="3600" b="1" dirty="0"/>
              <a:t>Sekundäre </a:t>
            </a:r>
            <a:r>
              <a:rPr lang="de-DE" sz="3600" b="1" dirty="0" err="1"/>
              <a:t>Thrombozytopenie</a:t>
            </a:r>
            <a:endParaRPr lang="de-DE" sz="3600" b="1" dirty="0"/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Medikamentös Toxische TP (Zytostatika, Heparin, alle anderen)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/>
              <a:t>Posttransfusionelle</a:t>
            </a:r>
            <a:r>
              <a:rPr lang="de-DE" sz="2000" dirty="0"/>
              <a:t> TP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Lymphom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/>
              <a:t>Antiphospholipid</a:t>
            </a:r>
            <a:r>
              <a:rPr lang="de-DE" sz="2000" dirty="0"/>
              <a:t> Syndrom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Schwangerschaft (HELLP,…)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Hämatologische Systemerkrankung (MDS, Leukämie, PNH,…)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Infektion (HIV, Hepatitis, alle anderen)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Lebererkrankung (</a:t>
            </a:r>
            <a:r>
              <a:rPr lang="de-DE" sz="2000" dirty="0" err="1"/>
              <a:t>Tox</a:t>
            </a:r>
            <a:r>
              <a:rPr lang="de-DE" sz="2000" dirty="0"/>
              <a:t>, Virus, Autoimmun)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/>
              <a:t>Sarkoidose</a:t>
            </a:r>
            <a:endParaRPr lang="de-DE" sz="2000" dirty="0"/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Andere Autoimmunerkrankung (Evans-Syndrom, SD,…)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TTP, HUS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Verbrauchskoagulopathie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Angeborene </a:t>
            </a:r>
            <a:r>
              <a:rPr lang="de-DE" sz="2000" dirty="0" err="1"/>
              <a:t>Thrombozytopenie</a:t>
            </a:r>
            <a:r>
              <a:rPr lang="de-DE" sz="2000" dirty="0"/>
              <a:t> (-</a:t>
            </a:r>
            <a:r>
              <a:rPr lang="de-DE" sz="2000" dirty="0" err="1"/>
              <a:t>pathie</a:t>
            </a:r>
            <a:r>
              <a:rPr lang="de-DE" sz="2000" dirty="0"/>
              <a:t>)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Mechanische </a:t>
            </a:r>
            <a:r>
              <a:rPr lang="de-DE" sz="2000" dirty="0" err="1"/>
              <a:t>Thrombozytopenie</a:t>
            </a:r>
            <a:r>
              <a:rPr lang="de-DE" sz="2000" dirty="0"/>
              <a:t> (Hämangiome)</a:t>
            </a:r>
          </a:p>
          <a:p>
            <a:pPr lvl="1">
              <a:lnSpc>
                <a:spcPct val="80000"/>
              </a:lnSpc>
            </a:pPr>
            <a:r>
              <a:rPr lang="de-DE" sz="2000" dirty="0"/>
              <a:t>[</a:t>
            </a:r>
            <a:r>
              <a:rPr lang="de-DE" sz="2000" dirty="0" err="1"/>
              <a:t>Pseudothrombozytopenie</a:t>
            </a:r>
            <a:r>
              <a:rPr lang="de-DE" sz="2000" dirty="0"/>
              <a:t> (meist </a:t>
            </a:r>
            <a:r>
              <a:rPr lang="de-DE" sz="2000" dirty="0" err="1"/>
              <a:t>EdtA</a:t>
            </a:r>
            <a:r>
              <a:rPr lang="de-DE" sz="2000" dirty="0"/>
              <a:t>)]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2000" dirty="0"/>
          </a:p>
          <a:p>
            <a:pPr eaLnBrk="1" hangingPunct="1">
              <a:lnSpc>
                <a:spcPct val="80000"/>
              </a:lnSpc>
            </a:pP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73B89C23-8BE3-47B2-9660-0FD8DAEAB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600" b="1" dirty="0"/>
              <a:t>Diagnostik bei V.a. ITP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5787E52-EDDB-4A2F-A6DF-AD856B16AD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1263" y="1171575"/>
            <a:ext cx="4038600" cy="49291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600" b="1" u="sng" dirty="0"/>
              <a:t>Basisevaluation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Anamnese (Medikamente?)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Familienanamnese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Klinische Untersuchung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Abdomen Sonografie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Blutbild, Citrat-BB,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Differential BB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Ferritin, DD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Labor (</a:t>
            </a:r>
            <a:r>
              <a:rPr lang="de-DE" altLang="de-DE" sz="2200" dirty="0" err="1"/>
              <a:t>Transamninasen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Krea</a:t>
            </a:r>
            <a:r>
              <a:rPr lang="de-DE" altLang="de-DE" sz="2200" dirty="0"/>
              <a:t>,…)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Immunglobuline quantitativ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Knochenmarksuntersuchung (in einigen Patienten)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Blutgruppe (Rh)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Serologien (H. pylori, HIV, HCV, </a:t>
            </a:r>
            <a:r>
              <a:rPr lang="de-DE" altLang="de-DE" sz="2200" dirty="0" err="1"/>
              <a:t>HepB</a:t>
            </a:r>
            <a:r>
              <a:rPr lang="de-DE" altLang="de-DE" sz="22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/>
          </a:p>
          <a:p>
            <a:pPr eaLnBrk="1" hangingPunct="1">
              <a:lnSpc>
                <a:spcPct val="90000"/>
              </a:lnSpc>
            </a:pPr>
            <a:endParaRPr lang="de-DE" altLang="de-DE" sz="2000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DFE6CE9-83C8-4131-9D69-BB56CA8AC6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5038" y="1162051"/>
            <a:ext cx="5357812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400" b="1" u="sng" dirty="0"/>
              <a:t>Erweiterte optionale Diagnostik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Anti-Thrombozyten-AK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 err="1"/>
              <a:t>Antiphospholipid</a:t>
            </a:r>
            <a:r>
              <a:rPr lang="de-DE" altLang="de-DE" sz="2000" dirty="0"/>
              <a:t>-AK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Schilddrüsen-AK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ANA, ENA, ANCA, AMA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Schwangerschaftstest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PCR </a:t>
            </a:r>
            <a:r>
              <a:rPr lang="de-DE" altLang="de-DE" sz="2000" dirty="0" err="1"/>
              <a:t>Parvovirus</a:t>
            </a:r>
            <a:r>
              <a:rPr lang="de-DE" altLang="de-DE" sz="2000" dirty="0"/>
              <a:t>, CMV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 err="1"/>
              <a:t>Thrombozytenüberlebenszeit</a:t>
            </a:r>
            <a:endParaRPr lang="de-DE" altLang="de-DE" sz="20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In vivo Blutungszeit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/>
              <a:t>Komplement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35ECCF-507F-4A98-AB39-8347C4E6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4512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/>
              <a:t>2. Frankfurter ITP Patiententag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A8E7862-27F9-42C3-A39B-7C1E54469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1675"/>
            <a:ext cx="9144000" cy="3286125"/>
          </a:xfrm>
        </p:spPr>
        <p:txBody>
          <a:bodyPr/>
          <a:lstStyle/>
          <a:p>
            <a:pPr marL="1828800" lvl="3" indent="-457200" algn="l">
              <a:buAutoNum type="arabicPeriod"/>
            </a:pPr>
            <a:r>
              <a:rPr lang="de-DE" sz="3200" dirty="0"/>
              <a:t>Diagnostik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Therapie einer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ITP ≠  ITP</a:t>
            </a:r>
          </a:p>
          <a:p>
            <a:pPr marL="1828800" lvl="3" indent="-457200" algn="l">
              <a:buAutoNum type="arabicPeriod"/>
            </a:pPr>
            <a:r>
              <a:rPr lang="de-DE" sz="3200" dirty="0"/>
              <a:t>Dokumentation 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2" name="Gewitterblitz 1">
            <a:extLst>
              <a:ext uri="{FF2B5EF4-FFF2-40B4-BE49-F238E27FC236}">
                <a16:creationId xmlns:a16="http://schemas.microsoft.com/office/drawing/2014/main" id="{3461DE1B-8158-462F-8156-7282922C3570}"/>
              </a:ext>
            </a:extLst>
          </p:cNvPr>
          <p:cNvSpPr/>
          <p:nvPr/>
        </p:nvSpPr>
        <p:spPr>
          <a:xfrm rot="6747787">
            <a:off x="6846753" y="1570409"/>
            <a:ext cx="1406491" cy="163137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13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1F729-D7EE-482F-9991-9177B2A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Wann wird eine ITP behandelt?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F2E150-68DC-471F-A3E6-4DA03356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 niedriger Thrombozytenzahl </a:t>
            </a:r>
            <a:r>
              <a:rPr lang="de-DE" sz="3200" b="1" u="sng" dirty="0"/>
              <a:t>und</a:t>
            </a:r>
          </a:p>
          <a:p>
            <a:pPr marL="0" indent="0">
              <a:buNone/>
            </a:pPr>
            <a:r>
              <a:rPr lang="de-DE" sz="3200" dirty="0"/>
              <a:t>		klinisch auffälliger Blutungsneigung</a:t>
            </a:r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sz="3200" dirty="0"/>
              <a:t>Bei sehr niedriger Thrombozytenzahl </a:t>
            </a:r>
          </a:p>
          <a:p>
            <a:pPr marL="0" indent="0">
              <a:buNone/>
            </a:pPr>
            <a:r>
              <a:rPr lang="de-DE" sz="3200" dirty="0"/>
              <a:t>		z.B. </a:t>
            </a:r>
            <a:r>
              <a:rPr lang="de-DE" sz="3200" b="1" u="sng" dirty="0"/>
              <a:t>wiederholt</a:t>
            </a:r>
            <a:r>
              <a:rPr lang="de-DE" sz="3200" dirty="0"/>
              <a:t> unter 30 000 /µl liegt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7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/>
              <a:t>Therapie (DGHO, ASH, AWMF, Zentrumsspezifisch)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534" y="1557338"/>
            <a:ext cx="10479617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400" b="1" u="sng"/>
              <a:t>1st Line:</a:t>
            </a:r>
            <a:r>
              <a:rPr lang="de-DE" sz="24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Watch and wait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Steroide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Immunglobuline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de-D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400" b="1" u="sng"/>
              <a:t>2nd Line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TRA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(Rituximab)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de-D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400" b="1" u="sng"/>
              <a:t>3rd- Line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Splenektomie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Anti-D,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Immunsuppressiva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Kombinationstherapie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2400"/>
          </a:p>
        </p:txBody>
      </p:sp>
      <p:sp>
        <p:nvSpPr>
          <p:cNvPr id="8" name="Geschweifte Klammer rechts 7"/>
          <p:cNvSpPr/>
          <p:nvPr/>
        </p:nvSpPr>
        <p:spPr>
          <a:xfrm>
            <a:off x="4944534" y="2133601"/>
            <a:ext cx="478367" cy="5746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4944534" y="3500438"/>
            <a:ext cx="478367" cy="576262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B050"/>
              </a:solidFill>
            </a:endParaRPr>
          </a:p>
        </p:txBody>
      </p:sp>
      <p:sp>
        <p:nvSpPr>
          <p:cNvPr id="10" name="Geschweifte Klammer rechts 9"/>
          <p:cNvSpPr/>
          <p:nvPr/>
        </p:nvSpPr>
        <p:spPr>
          <a:xfrm>
            <a:off x="5422901" y="4941888"/>
            <a:ext cx="480484" cy="8636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5520267" y="2205038"/>
            <a:ext cx="5759451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Akutmaßnahme (1.-3. Monat)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615517" y="3500438"/>
            <a:ext cx="6144683" cy="4619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solidFill>
                  <a:srgbClr val="00B050"/>
                </a:solidFill>
              </a:rPr>
              <a:t>Dauerbehandlung (ab 3. Monat)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096001" y="5084763"/>
            <a:ext cx="5761567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solidFill>
                  <a:srgbClr val="0070C0"/>
                </a:solidFill>
              </a:rPr>
              <a:t>Reservemaßnahmen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6ABEA1-94A2-4C3D-8295-77A493D9A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378565"/>
            <a:ext cx="11520000" cy="41008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ACF9CE-8E84-4332-9D2F-A6813FAFC559}"/>
              </a:ext>
            </a:extLst>
          </p:cNvPr>
          <p:cNvSpPr txBox="1"/>
          <p:nvPr/>
        </p:nvSpPr>
        <p:spPr>
          <a:xfrm>
            <a:off x="1363579" y="609600"/>
            <a:ext cx="527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Patient 10005 unter </a:t>
            </a:r>
            <a:r>
              <a:rPr lang="de-DE" dirty="0" err="1"/>
              <a:t>Prednisolon</a:t>
            </a:r>
            <a:r>
              <a:rPr lang="de-DE" dirty="0"/>
              <a:t> in absteigender Dosis</a:t>
            </a:r>
          </a:p>
        </p:txBody>
      </p:sp>
    </p:spTree>
    <p:extLst>
      <p:ext uri="{BB962C8B-B14F-4D97-AF65-F5344CB8AC3E}">
        <p14:creationId xmlns:p14="http://schemas.microsoft.com/office/powerpoint/2010/main" val="411442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Breitbild</PresentationFormat>
  <Paragraphs>172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              2. Frankfurter ITP Patiententag</vt:lpstr>
      <vt:lpstr>2. Frankfurter ITP Patiententag</vt:lpstr>
      <vt:lpstr>PowerPoint-Präsentation</vt:lpstr>
      <vt:lpstr>PowerPoint-Präsentation</vt:lpstr>
      <vt:lpstr>Diagnostik bei V.a. ITP</vt:lpstr>
      <vt:lpstr>2. Frankfurter ITP Patiententag</vt:lpstr>
      <vt:lpstr>Wann wird eine ITP behandelt?</vt:lpstr>
      <vt:lpstr>Therapie (DGHO, ASH, AWMF, Zentrumsspezifisch)</vt:lpstr>
      <vt:lpstr>PowerPoint-Präsentation</vt:lpstr>
      <vt:lpstr>PowerPoint-Präsentation</vt:lpstr>
      <vt:lpstr>2. Frankfurter ITP Patiententag</vt:lpstr>
      <vt:lpstr>PowerPoint-Präsentation</vt:lpstr>
      <vt:lpstr>PowerPoint-Präsentation</vt:lpstr>
      <vt:lpstr>2. Frankfurter ITP Patiententag</vt:lpstr>
      <vt:lpstr>   Wer dokumentiert?</vt:lpstr>
      <vt:lpstr>PowerPoint-Präsentation</vt:lpstr>
      <vt:lpstr>PowerPoint-Präsentation</vt:lpstr>
      <vt:lpstr>So profitiert der Arzt</vt:lpstr>
      <vt:lpstr>So profitiert der Patient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DSchmoldt</dc:creator>
  <cp:lastModifiedBy>Wolfgang</cp:lastModifiedBy>
  <cp:revision>24</cp:revision>
  <dcterms:created xsi:type="dcterms:W3CDTF">2017-11-08T16:27:24Z</dcterms:created>
  <dcterms:modified xsi:type="dcterms:W3CDTF">2019-05-17T09:10:21Z</dcterms:modified>
</cp:coreProperties>
</file>